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9"/>
  </p:notesMasterIdLst>
  <p:sldIdLst>
    <p:sldId id="256" r:id="rId3"/>
    <p:sldId id="260" r:id="rId4"/>
    <p:sldId id="259" r:id="rId5"/>
    <p:sldId id="309" r:id="rId6"/>
    <p:sldId id="312" r:id="rId7"/>
    <p:sldId id="313" r:id="rId8"/>
    <p:sldId id="261" r:id="rId9"/>
    <p:sldId id="308" r:id="rId10"/>
    <p:sldId id="315" r:id="rId11"/>
    <p:sldId id="272" r:id="rId12"/>
    <p:sldId id="317" r:id="rId13"/>
    <p:sldId id="298" r:id="rId14"/>
    <p:sldId id="302" r:id="rId15"/>
    <p:sldId id="301" r:id="rId16"/>
    <p:sldId id="297" r:id="rId17"/>
    <p:sldId id="306" r:id="rId18"/>
    <p:sldId id="299" r:id="rId19"/>
    <p:sldId id="296" r:id="rId20"/>
    <p:sldId id="289" r:id="rId21"/>
    <p:sldId id="295" r:id="rId22"/>
    <p:sldId id="262" r:id="rId23"/>
    <p:sldId id="267" r:id="rId24"/>
    <p:sldId id="282" r:id="rId25"/>
    <p:sldId id="294" r:id="rId26"/>
    <p:sldId id="293" r:id="rId27"/>
    <p:sldId id="292" r:id="rId28"/>
    <p:sldId id="280" r:id="rId29"/>
    <p:sldId id="264" r:id="rId30"/>
    <p:sldId id="263" r:id="rId31"/>
    <p:sldId id="265" r:id="rId32"/>
    <p:sldId id="290" r:id="rId33"/>
    <p:sldId id="268" r:id="rId34"/>
    <p:sldId id="277" r:id="rId35"/>
    <p:sldId id="279" r:id="rId36"/>
    <p:sldId id="291" r:id="rId37"/>
    <p:sldId id="281" r:id="rId3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F7"/>
    <a:srgbClr val="FF0066"/>
    <a:srgbClr val="AC187B"/>
    <a:srgbClr val="0B717F"/>
    <a:srgbClr val="CC6600"/>
    <a:srgbClr val="006600"/>
    <a:srgbClr val="0D8697"/>
    <a:srgbClr val="8C0000"/>
    <a:srgbClr val="002A7E"/>
    <a:srgbClr val="8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64" d="100"/>
          <a:sy n="64" d="100"/>
        </p:scale>
        <p:origin x="-145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2FA30B0-CF13-4651-9388-2D346CDACBA2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700218F-E2D8-4079-90FA-1ED61F6CB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1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218F-E2D8-4079-90FA-1ED61F6CB9B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5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389A218-1BD9-44B7-AD25-60C2204205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34946"/>
      </p:ext>
    </p:extLst>
  </p:cSld>
  <p:clrMapOvr>
    <a:masterClrMapping/>
  </p:clrMapOvr>
  <p:transition>
    <p:wipe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50335"/>
      </p:ext>
    </p:extLst>
  </p:cSld>
  <p:clrMapOvr>
    <a:masterClrMapping/>
  </p:clrMapOvr>
  <p:transition>
    <p:wipe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8294"/>
      </p:ext>
    </p:extLst>
  </p:cSld>
  <p:clrMapOvr>
    <a:masterClrMapping/>
  </p:clrMapOvr>
  <p:transition>
    <p:wipe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65837"/>
      </p:ext>
    </p:extLst>
  </p:cSld>
  <p:clrMapOvr>
    <a:masterClrMapping/>
  </p:clrMapOvr>
  <p:transition>
    <p:wipe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90501"/>
      </p:ext>
    </p:extLst>
  </p:cSld>
  <p:clrMapOvr>
    <a:masterClrMapping/>
  </p:clrMapOvr>
  <p:transition>
    <p:wipe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24333"/>
      </p:ext>
    </p:extLst>
  </p:cSld>
  <p:clrMapOvr>
    <a:masterClrMapping/>
  </p:clrMapOvr>
  <p:transition>
    <p:wipe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94565"/>
      </p:ext>
    </p:extLst>
  </p:cSld>
  <p:clrMapOvr>
    <a:masterClrMapping/>
  </p:clrMapOvr>
  <p:transition>
    <p:wipe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78373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50006"/>
      </p:ext>
    </p:extLst>
  </p:cSld>
  <p:clrMapOvr>
    <a:masterClrMapping/>
  </p:clrMapOvr>
  <p:transition>
    <p:wipe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16000"/>
      </p:ext>
    </p:extLst>
  </p:cSld>
  <p:clrMapOvr>
    <a:masterClrMapping/>
  </p:clrMapOvr>
  <p:transition>
    <p:wipe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80986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389A218-1BD9-44B7-AD25-60C2204205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389A218-1BD9-44B7-AD25-60C2204205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389A218-1BD9-44B7-AD25-60C2204205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389A218-1BD9-44B7-AD25-60C2204205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9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3%D0%BE%D1%81%D1%83%D0%B4%D0%B0%D1%80%D1%81%D1%82%D0%B2%D0%B5%D0%BD%D0%BD%D0%B0%D1%8F_%D0%B3%D1%80%D0%B0%D0%BD%D0%B8%D1%86%D0%B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hyperlink" Target="http://img15.nnm.ru/3/5/6/9/a/7bf2c6bdf88baf86de02da43094_prev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torage0.dms.mpinteractiv.ro/media/1/1/3614/5816733/1/crucisator-petru-cel-mare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120" y="2132319"/>
            <a:ext cx="6734086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НАША АРМИЯ РОДНАЯ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5891" y="969818"/>
            <a:ext cx="5472545" cy="92333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МБДОУ  </a:t>
            </a:r>
            <a:r>
              <a:rPr lang="ru-RU" sz="9600" b="1" dirty="0" err="1" smtClean="0">
                <a:ln/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Шаралдайский</a:t>
            </a:r>
            <a:r>
              <a:rPr lang="ru-RU" sz="9600" b="1" dirty="0" smtClean="0">
                <a:ln/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 детский сад «Березка»</a:t>
            </a:r>
          </a:p>
          <a:p>
            <a:pPr algn="ctr"/>
            <a:r>
              <a:rPr lang="ru-RU" sz="9600" b="1" dirty="0" err="1" smtClean="0">
                <a:ln/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Мухоршибирский</a:t>
            </a:r>
            <a:r>
              <a:rPr lang="ru-RU" sz="9600" b="1" dirty="0" smtClean="0">
                <a:ln/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9626" y="4682127"/>
            <a:ext cx="517233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D0DF7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Подготовили воспитатели: </a:t>
            </a:r>
            <a:endParaRPr lang="ru-RU" b="1" dirty="0" smtClean="0">
              <a:ln w="11430"/>
              <a:solidFill>
                <a:srgbClr val="0D0DF7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ru-RU" b="1" dirty="0" err="1" smtClean="0">
                <a:ln w="11430"/>
                <a:solidFill>
                  <a:srgbClr val="0D0DF7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Овчинникова</a:t>
            </a:r>
            <a:r>
              <a:rPr lang="ru-RU" b="1" dirty="0" smtClean="0">
                <a:ln w="11430"/>
                <a:solidFill>
                  <a:srgbClr val="0D0DF7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Наталья  </a:t>
            </a:r>
            <a:r>
              <a:rPr lang="ru-RU" b="1" dirty="0" smtClean="0">
                <a:ln w="11430"/>
                <a:solidFill>
                  <a:srgbClr val="0D0DF7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Васильевна</a:t>
            </a:r>
          </a:p>
          <a:p>
            <a:r>
              <a:rPr lang="ru-RU" b="1" dirty="0" err="1" smtClean="0">
                <a:ln w="11430"/>
                <a:solidFill>
                  <a:srgbClr val="0D0DF7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Богомазова</a:t>
            </a:r>
            <a:r>
              <a:rPr lang="ru-RU" b="1" dirty="0" smtClean="0">
                <a:ln w="11430"/>
                <a:solidFill>
                  <a:srgbClr val="0D0DF7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Елена Тимофеевна</a:t>
            </a:r>
            <a:endParaRPr lang="ru-RU" b="1" dirty="0" smtClean="0">
              <a:ln w="11430"/>
              <a:solidFill>
                <a:srgbClr val="0D0DF7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1430"/>
                <a:solidFill>
                  <a:srgbClr val="0D0DF7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с. </a:t>
            </a:r>
            <a:r>
              <a:rPr lang="ru-RU" b="1" dirty="0" err="1" smtClean="0">
                <a:ln w="11430"/>
                <a:solidFill>
                  <a:srgbClr val="0D0DF7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Шаралдай</a:t>
            </a:r>
            <a:r>
              <a:rPr lang="ru-RU" b="1" dirty="0" smtClean="0">
                <a:ln w="11430"/>
                <a:solidFill>
                  <a:srgbClr val="0D0DF7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n w="11430"/>
                <a:solidFill>
                  <a:srgbClr val="0D0DF7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2020г.</a:t>
            </a:r>
            <a:endParaRPr lang="ru-RU" b="1" dirty="0">
              <a:ln w="11430"/>
              <a:solidFill>
                <a:srgbClr val="0D0D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7164" y="554181"/>
            <a:ext cx="33943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Сухопутные войска</a:t>
            </a:r>
            <a:endParaRPr lang="ru-RU" sz="2800" b="1" dirty="0">
              <a:solidFill>
                <a:srgbClr val="0D0D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685" y="1077401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На земле нашу Родину защищают Сухопутные войска </a:t>
            </a:r>
          </a:p>
          <a:p>
            <a:r>
              <a:rPr lang="ru-RU" sz="2800" kern="0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Сухопутные </a:t>
            </a:r>
            <a:r>
              <a:rPr lang="ru-RU" sz="2800" kern="0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войска </a:t>
            </a:r>
            <a:r>
              <a:rPr lang="ru-RU" sz="2800" kern="0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наиболее многочисленный </a:t>
            </a:r>
            <a:r>
              <a:rPr lang="ru-RU" sz="2800" kern="0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вид ВС РФ.</a:t>
            </a:r>
          </a:p>
          <a:p>
            <a:pPr>
              <a:lnSpc>
                <a:spcPct val="80000"/>
              </a:lnSpc>
            </a:pPr>
            <a:r>
              <a:rPr lang="ru-RU" sz="2800" kern="0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     Вид войск, предназначенный преимущественно для ведения действий на суше. Состоит из </a:t>
            </a:r>
            <a:r>
              <a:rPr lang="ru-RU" sz="2800" kern="0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: мотострелковых, танковых </a:t>
            </a:r>
            <a:r>
              <a:rPr lang="ru-RU" sz="2800" kern="0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войск, </a:t>
            </a:r>
          </a:p>
          <a:p>
            <a:pPr>
              <a:lnSpc>
                <a:spcPct val="80000"/>
              </a:lnSpc>
            </a:pPr>
            <a:r>
              <a:rPr lang="ru-RU" sz="2800" kern="0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ракетных </a:t>
            </a:r>
            <a:r>
              <a:rPr lang="ru-RU" sz="2800" kern="0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войск, </a:t>
            </a:r>
            <a:r>
              <a:rPr lang="ru-RU" sz="2800" kern="0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 артиллерии,  армейской авиации, войск </a:t>
            </a:r>
            <a:r>
              <a:rPr lang="ru-RU" sz="2800" kern="0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ПВО.</a:t>
            </a:r>
          </a:p>
          <a:p>
            <a:r>
              <a:rPr lang="ru-RU" sz="2800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D0DF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Picture 2" descr="https://topwar.ru/uploads/posts/2018-03/152085232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34" y="2423299"/>
            <a:ext cx="5663822" cy="3595199"/>
          </a:xfrm>
          <a:prstGeom prst="rect">
            <a:avLst/>
          </a:prstGeom>
          <a:noFill/>
          <a:ln w="57150">
            <a:solidFill>
              <a:srgbClr val="CC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6685" y="835145"/>
            <a:ext cx="71353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ПЕХОТА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Пехота является самым древним и массовым родом войск, предназначена она для ведения боевых действий в пешем порядке(пешком).</a:t>
            </a:r>
          </a:p>
        </p:txBody>
      </p:sp>
    </p:spTree>
    <p:extLst>
      <p:ext uri="{BB962C8B-B14F-4D97-AF65-F5344CB8AC3E}">
        <p14:creationId xmlns:p14="http://schemas.microsoft.com/office/powerpoint/2010/main" val="398516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2050" name="Picture 2" descr="https://defendingrussia.ru/upload/articles/7/7408/main_image/e9e1db865ec963e32a723a5801b8d840_cropp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r="18788"/>
          <a:stretch/>
        </p:blipFill>
        <p:spPr bwMode="auto">
          <a:xfrm>
            <a:off x="715617" y="1311965"/>
            <a:ext cx="5007347" cy="4786580"/>
          </a:xfrm>
          <a:prstGeom prst="rect">
            <a:avLst/>
          </a:prstGeom>
          <a:noFill/>
          <a:ln w="57150">
            <a:solidFill>
              <a:srgbClr val="0D0DF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1814" y="634327"/>
            <a:ext cx="3745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Пограничные  войска</a:t>
            </a:r>
            <a:endParaRPr lang="ru-RU" sz="2800" b="1" dirty="0">
              <a:solidFill>
                <a:srgbClr val="0D0D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7875" y="1536174"/>
            <a:ext cx="29713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Пограничные войска очень важны для страны: </a:t>
            </a:r>
            <a:r>
              <a:rPr lang="ru-RU" sz="2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000" b="1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охраняют и обороняют от </a:t>
            </a:r>
            <a:r>
              <a:rPr lang="ru-RU" sz="2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  <a:hlinkClick r:id="rId4" tooltip="Государственная граница"/>
              </a:rPr>
              <a:t>внешних границ</a:t>
            </a:r>
            <a:r>
              <a:rPr lang="ru-RU" sz="2000" b="1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государств, препятствуют </a:t>
            </a:r>
            <a:r>
              <a:rPr lang="ru-RU" sz="2000" b="1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тайному провозу грузов и тайному переходу лиц через сухопутные и морские границы </a:t>
            </a:r>
            <a:r>
              <a:rPr lang="ru-RU" sz="2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страны.</a:t>
            </a:r>
            <a:endParaRPr lang="ru-RU" sz="2000" b="1" dirty="0">
              <a:solidFill>
                <a:srgbClr val="0D0DF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44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22530" name="Picture 2" descr="https://abon-news.ru/wp-content/uploads/2019/05/1521488000_5aafdd7b370f2c60608b4567-690x4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4" y="1567415"/>
            <a:ext cx="6572250" cy="4381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86566" y="978212"/>
            <a:ext cx="4311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отострелковые</a:t>
            </a:r>
            <a:r>
              <a:rPr lang="ru-RU" sz="2800" b="1" dirty="0" smtClean="0">
                <a:solidFill>
                  <a:srgbClr val="0D0DF7"/>
                </a:solidFill>
              </a:rPr>
              <a:t> </a:t>
            </a:r>
            <a:r>
              <a:rPr lang="ru-RU" sz="2800" b="1" dirty="0">
                <a:solidFill>
                  <a:srgbClr val="0D0DF7"/>
                </a:solidFill>
              </a:rPr>
              <a:t>войска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79701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Picture 4" descr="C:\Users\888\Desktop\рода войск\raz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9147" y="1127453"/>
            <a:ext cx="7185704" cy="5095318"/>
          </a:xfrm>
          <a:prstGeom prst="rect">
            <a:avLst/>
          </a:prstGeom>
          <a:ln w="57150">
            <a:solidFill>
              <a:srgbClr val="0D869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88974" y="596349"/>
            <a:ext cx="3674164" cy="579180"/>
          </a:xfrm>
          <a:prstGeom prst="rect">
            <a:avLst/>
          </a:prstGeom>
        </p:spPr>
        <p:txBody>
          <a:bodyPr/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800" b="1" dirty="0" smtClean="0">
                <a:solidFill>
                  <a:srgbClr val="0D8697"/>
                </a:solidFill>
                <a:effectLst/>
                <a:latin typeface="Times New Roman" pitchFamily="18" charset="0"/>
                <a:cs typeface="Times New Roman" pitchFamily="18" charset="0"/>
              </a:rPr>
              <a:t>Инженерные войска</a:t>
            </a:r>
            <a:endParaRPr lang="ru-RU" sz="2800" dirty="0">
              <a:solidFill>
                <a:srgbClr val="0D869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970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878588" y="956311"/>
            <a:ext cx="3464960" cy="391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kern="0" dirty="0" smtClean="0">
                <a:solidFill>
                  <a:srgbClr val="000000"/>
                </a:solidFill>
                <a:latin typeface="Arial"/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kern="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Сухопутные войска наиболее многочисленный вид ВС РФ.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kern="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   Вид войск, предназначенный преимущественно для ведения действий на суше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kern="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   Состоит из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kern="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   мотострелковых,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kern="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   танковых войск,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kern="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   ракетных войск,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kern="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   артиллерии,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kern="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   армейской авиации,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kern="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   войск ПВО.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-43070"/>
            <a:ext cx="9135879" cy="6858000"/>
          </a:xfrm>
          <a:prstGeom prst="rect">
            <a:avLst/>
          </a:prstGeom>
        </p:spPr>
      </p:pic>
      <p:pic>
        <p:nvPicPr>
          <p:cNvPr id="11266" name="Picture 2" descr="https://sharij.net/wp-content/uploads/2018/04/pridnestro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66" y="2607889"/>
            <a:ext cx="6299247" cy="3538078"/>
          </a:xfrm>
          <a:prstGeom prst="rect">
            <a:avLst/>
          </a:prstGeom>
          <a:noFill/>
          <a:ln w="5715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08964" y="433091"/>
            <a:ext cx="3134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Танковые  войска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695" y="976673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Основу танковых войск составляют танковые бригады и танковые батальоны мотострелковых бригад. Они очень подвижные и мощные, их основная задача - активные боевые действия днём и ночью, в значительном отрыве от других войск, разгром противника во встречных боях и сражениях, стрельба на дальние расстояния.</a:t>
            </a:r>
          </a:p>
        </p:txBody>
      </p:sp>
    </p:spTree>
    <p:extLst>
      <p:ext uri="{BB962C8B-B14F-4D97-AF65-F5344CB8AC3E}">
        <p14:creationId xmlns:p14="http://schemas.microsoft.com/office/powerpoint/2010/main" val="3376943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7" name="Picture 2" descr="https://img-fotki.yandex.ru/get/9760/166203072.49/0_f88b2_b86d0762_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6" y="1226461"/>
            <a:ext cx="7029128" cy="483939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13143" y="703241"/>
            <a:ext cx="3134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Танковые  войска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93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1421" y="686519"/>
            <a:ext cx="643827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РАКЕТНЫЕ ВОЙСКА, АРТИЛЛЕРИЯ </a:t>
            </a:r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вооружении в ракетных войсках имеются современные ракеты, которые стреляют очень далеко и точно. Они располагаются на передвижных платформах, поэтому могут вылетать из любой части страны. На передвижных платформах так же располагаются пушки или пушечные комплексы для защиты сухопутных войск от нападения с воздуха.  Русская артиллерия надежно стоит на защите Родины.</a:t>
            </a:r>
          </a:p>
        </p:txBody>
      </p:sp>
    </p:spTree>
    <p:extLst>
      <p:ext uri="{BB962C8B-B14F-4D97-AF65-F5344CB8AC3E}">
        <p14:creationId xmlns:p14="http://schemas.microsoft.com/office/powerpoint/2010/main" val="124795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12290" name="Picture 2" descr="https://www.nastol.com.ua/download.php?img=201309/1920x1200/nastol.com.ua-61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1" y="1351816"/>
            <a:ext cx="7619811" cy="4762382"/>
          </a:xfrm>
          <a:prstGeom prst="rect">
            <a:avLst/>
          </a:prstGeom>
          <a:noFill/>
          <a:ln w="57150">
            <a:solidFill>
              <a:srgbClr val="8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7099" y="828595"/>
            <a:ext cx="2969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Ракетные войска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43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19458" name="Picture 2" descr="https://belnaviny.by/wp-content/uploads/2019/09/belnaviny.by-amerikanskij-general-prigrozil-rossii-proryvom-pvo-kaliningr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26" y="1243702"/>
            <a:ext cx="7453710" cy="4971567"/>
          </a:xfrm>
          <a:prstGeom prst="rect">
            <a:avLst/>
          </a:prstGeom>
          <a:noFill/>
          <a:ln w="57150">
            <a:solidFill>
              <a:srgbClr val="002A7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9623" y="661181"/>
            <a:ext cx="2969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Ракетные войска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4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5074" y="999482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8637" y="816964"/>
            <a:ext cx="7854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0D0DF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en-US" sz="2800" dirty="0" smtClean="0">
                <a:solidFill>
                  <a:srgbClr val="0D0DF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rgbClr val="0D0DF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продолжать формировать  и уточнять  знания детей о Родине, Российской армии. </a:t>
            </a:r>
          </a:p>
        </p:txBody>
      </p:sp>
      <p:pic>
        <p:nvPicPr>
          <p:cNvPr id="7" name="Picture 2" descr="G:\17433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8508" y="1950958"/>
            <a:ext cx="6068291" cy="4285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9566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13314" name="Picture 2" descr="https://ds05.infourok.ru/uploads/ex/0f3a/000c09a1-26391099/img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9" b="2863"/>
          <a:stretch/>
        </p:blipFill>
        <p:spPr bwMode="auto">
          <a:xfrm>
            <a:off x="662517" y="747214"/>
            <a:ext cx="7827086" cy="5363571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43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" y="3756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9830" y="722807"/>
            <a:ext cx="4231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Военно-воздушные силы</a:t>
            </a:r>
            <a:endParaRPr lang="ru-RU" sz="2800" dirty="0">
              <a:solidFill>
                <a:srgbClr val="0D0D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8763" y="1221847"/>
            <a:ext cx="816032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В  небе нашу Родину защищают  Военно-воздушные силы</a:t>
            </a:r>
            <a:r>
              <a:rPr lang="ru-RU" sz="2000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-летчики летают на самолетах – истребителях и бомбардировщиках, а так же на военных вертолетах.</a:t>
            </a:r>
            <a:r>
              <a:rPr lang="ru-RU" dirty="0" smtClean="0">
                <a:solidFill>
                  <a:srgbClr val="0D0DF7"/>
                </a:solidFill>
              </a:rPr>
              <a:t/>
            </a:r>
            <a:br>
              <a:rPr lang="ru-RU" dirty="0" smtClean="0">
                <a:solidFill>
                  <a:srgbClr val="0D0DF7"/>
                </a:solidFill>
              </a:rPr>
            </a:br>
            <a:endParaRPr lang="ru-RU" dirty="0">
              <a:solidFill>
                <a:srgbClr val="0D0DF7"/>
              </a:solidFill>
            </a:endParaRPr>
          </a:p>
        </p:txBody>
      </p:sp>
      <p:pic>
        <p:nvPicPr>
          <p:cNvPr id="4098" name="Picture 2" descr="https://24tv.ua/resources/photos/news/201804/948738.jpg?1537446106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67" y="2350686"/>
            <a:ext cx="5782116" cy="3841937"/>
          </a:xfrm>
          <a:prstGeom prst="rect">
            <a:avLst/>
          </a:prstGeom>
          <a:noFill/>
          <a:ln w="57150">
            <a:solidFill>
              <a:srgbClr val="0D0DF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5018" y="640001"/>
            <a:ext cx="8035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D0D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706" y="1092699"/>
            <a:ext cx="833453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Предназначение военно-транспортной авиации в том, чтобы доставлять грузы и десант к месту высадки. Причем в качестве груза может выступать и продовольствие с медикаментами, и военная техника. Оказывает поддержку с воздуха сухопутным войскам во время любых боевых операций и уничтожает в воздухе самолёты врага.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5122" name="Picture 2" descr="https://img2.goodfon.ru/original/1024x600/1/e1/sukhoi-su-24-su-24-frontovoy-44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r="12073"/>
          <a:stretch/>
        </p:blipFill>
        <p:spPr bwMode="auto">
          <a:xfrm>
            <a:off x="614598" y="1166933"/>
            <a:ext cx="2960819" cy="2262067"/>
          </a:xfrm>
          <a:prstGeom prst="rect">
            <a:avLst/>
          </a:prstGeom>
          <a:noFill/>
          <a:ln w="57150">
            <a:solidFill>
              <a:srgbClr val="0D0DF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irwar.ru/image/idop/uh/mi8mtv5/mi8mtv5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8" y="3608048"/>
            <a:ext cx="4293286" cy="2570921"/>
          </a:xfrm>
          <a:prstGeom prst="rect">
            <a:avLst/>
          </a:prstGeom>
          <a:noFill/>
          <a:ln w="5715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6206" y="516062"/>
            <a:ext cx="3451586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kern="0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Армейская авиация</a:t>
            </a:r>
            <a:endParaRPr lang="ru-RU" sz="2800" b="1" kern="0" dirty="0">
              <a:solidFill>
                <a:srgbClr val="0D0D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888\Desktop\рода войск\ввс вертолёт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6577" y="1205553"/>
            <a:ext cx="3167932" cy="2375950"/>
          </a:xfrm>
          <a:prstGeom prst="rect">
            <a:avLst/>
          </a:prstGeom>
          <a:noFill/>
          <a:ln w="57150">
            <a:solidFill>
              <a:srgbClr val="AC187B"/>
            </a:solidFill>
          </a:ln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6" cstate="print"/>
          <a:srcRect t="15278" b="12500"/>
          <a:stretch>
            <a:fillRect/>
          </a:stretch>
        </p:blipFill>
        <p:spPr>
          <a:xfrm>
            <a:off x="4957435" y="4263920"/>
            <a:ext cx="3600121" cy="1462559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601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14338" name="Picture 2" descr="https://img-fotki.yandex.ru/get/6300/121237152.7f/0_83b4b_68c2a2a_ori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5"/>
          <a:stretch/>
        </p:blipFill>
        <p:spPr bwMode="auto">
          <a:xfrm>
            <a:off x="995430" y="1365744"/>
            <a:ext cx="7161260" cy="4789398"/>
          </a:xfrm>
          <a:prstGeom prst="rect">
            <a:avLst/>
          </a:prstGeom>
          <a:noFill/>
          <a:ln w="57150">
            <a:solidFill>
              <a:srgbClr val="0D0DF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60713" y="774494"/>
            <a:ext cx="3451586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kern="0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Армейская авиация</a:t>
            </a:r>
            <a:endParaRPr lang="ru-RU" sz="2800" b="1" kern="0" dirty="0">
              <a:solidFill>
                <a:srgbClr val="0D0DF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43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15362" name="Picture 2" descr="https://structure.mil.ru/images/upload/2015/8U3A7676%281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87" y="1675561"/>
            <a:ext cx="6273146" cy="4182098"/>
          </a:xfrm>
          <a:prstGeom prst="rect">
            <a:avLst/>
          </a:prstGeom>
          <a:noFill/>
          <a:ln w="57150">
            <a:solidFill>
              <a:srgbClr val="0D869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60713" y="774494"/>
            <a:ext cx="3451586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kern="0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Армейская авиация</a:t>
            </a:r>
            <a:endParaRPr lang="ru-RU" sz="2800" b="1" kern="0" dirty="0">
              <a:solidFill>
                <a:srgbClr val="0D0DF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43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16386" name="Picture 2" descr="http://mediusinfo.ru/images/images/FOTO/Gorod/2018/mart/ma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61" y="2015687"/>
            <a:ext cx="5557099" cy="4151545"/>
          </a:xfrm>
          <a:prstGeom prst="rect">
            <a:avLst/>
          </a:prstGeom>
          <a:noFill/>
          <a:ln w="57150">
            <a:solidFill>
              <a:srgbClr val="0D0DF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81761" y="708952"/>
            <a:ext cx="5224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B717F"/>
                </a:solidFill>
              </a:rPr>
              <a:t>Воздушно-десантные войска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9636" y="1157521"/>
            <a:ext cx="7611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D0DF7"/>
                </a:solidFill>
              </a:rPr>
              <a:t> </a:t>
            </a:r>
            <a:r>
              <a:rPr lang="ru-RU" sz="2000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есантники </a:t>
            </a:r>
            <a:r>
              <a:rPr lang="ru-RU" sz="2000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защищают нашу землю в тылу врага, спускаясь с самолетов на парашютах.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43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7160" y="738027"/>
            <a:ext cx="8109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Военно-морской флот</a:t>
            </a:r>
          </a:p>
          <a:p>
            <a:r>
              <a:rPr lang="ru-RU" sz="28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Военно-морской </a:t>
            </a:r>
            <a:r>
              <a:rPr lang="ru-RU" sz="2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флот  </a:t>
            </a:r>
            <a:r>
              <a:rPr lang="ru-RU" sz="2000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ведёт отражение противника с моря, охраняет морские границы нашего государства. К нему относятся: -- Подводные силы -- Морская авиация -- Морская пехота и наводные силы</a:t>
            </a:r>
            <a:endParaRPr lang="ru-RU" sz="2000" dirty="0">
              <a:solidFill>
                <a:srgbClr val="0D0D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45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1853" y="2477354"/>
            <a:ext cx="5560292" cy="3669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835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60248" y="653534"/>
            <a:ext cx="3868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Военно-Морской Флот</a:t>
            </a:r>
            <a:endParaRPr lang="ru-RU" sz="2800" dirty="0">
              <a:solidFill>
                <a:srgbClr val="0D0D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0546" y="1152619"/>
            <a:ext cx="745374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На море нашу Родину защищает Военно-Морской Флот</a:t>
            </a:r>
            <a:r>
              <a:rPr lang="ru-RU" sz="24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моряки защищают нашу Родину на кораблях и подводных лодках.</a:t>
            </a:r>
            <a:r>
              <a:rPr lang="ru-RU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D0D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cdn.iz.ru/sites/default/files/styles/900x600/public/photo_item-2017-07/1501423479.jpg?itok=0zDtYq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3" y="2011992"/>
            <a:ext cx="4084006" cy="272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Картинка 4 из 3672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42" y="3915044"/>
            <a:ext cx="3708871" cy="226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Picture 11" descr="Картинка 11 из 3672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64" y="1481313"/>
            <a:ext cx="7276067" cy="46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80249" y="733956"/>
            <a:ext cx="4065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Военно-Морской Флот 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4583" y="1465309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7128" y="750785"/>
            <a:ext cx="631804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Цель: 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Познакомить детей с защитниками Отечества,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   различными родами войск. Воспитывать гордость 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и любовь к воинам   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Российской Армии.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59527" y="750785"/>
            <a:ext cx="66501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0D0DF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dirty="0" smtClean="0">
                <a:solidFill>
                  <a:srgbClr val="0D0DF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rgbClr val="0D0DF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дать элементарные представления  о родах войск;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развивать  словарный запас  дошкольника , логическое мышление, зрительную память 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упражнять в составлении описательного рассказа;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воспитывать  уважение, гордость  за свою армию и ее защитников. Любовь к своей Родине</a:t>
            </a:r>
            <a:endParaRPr lang="ru-RU" sz="2800" dirty="0">
              <a:solidFill>
                <a:srgbClr val="0D0D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setwalls.ru-8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801" y="2133599"/>
            <a:ext cx="6090725" cy="3806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128347" y="1055770"/>
            <a:ext cx="3809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kern="0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Военно-Морской Флот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4" name="Picture 2" descr="C:\Users\888\Desktop\рода войск\подводная лод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37158" y="1705970"/>
            <a:ext cx="6077803" cy="45583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28347" y="1055770"/>
            <a:ext cx="3990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kern="0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Военно-Морской Флот </a:t>
            </a:r>
          </a:p>
        </p:txBody>
      </p:sp>
    </p:spTree>
    <p:extLst>
      <p:ext uri="{BB962C8B-B14F-4D97-AF65-F5344CB8AC3E}">
        <p14:creationId xmlns:p14="http://schemas.microsoft.com/office/powerpoint/2010/main" val="3376943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21506" name="Picture 2" descr="https://pbs.twimg.com/media/C6YfSG4WUAA3lwB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30" y="1665631"/>
            <a:ext cx="6428941" cy="4311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28347" y="1055770"/>
            <a:ext cx="3990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kern="0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Военно-Морской Флот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60413" y="644498"/>
            <a:ext cx="3519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Космические войска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2385465/2f596702-6e4a-4f5b-9859-03249eab5eb3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40" y="2639626"/>
            <a:ext cx="7132523" cy="360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2411" y="1008409"/>
            <a:ext cx="81510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Космические войска выполняют задачи по предупреждению о ракетном нападении, противоракетной обороне, контролю космического пространства, созданию, развертыванию, поддержанию и управлению орбитальной группировкой космических аппаратов различного назначения.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074" name="Picture 2" descr="https://topcor.ru/uploads/posts/2019-02/1549694337_wallhaven-144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78" y="1780160"/>
            <a:ext cx="6710042" cy="4260877"/>
          </a:xfrm>
          <a:prstGeom prst="rect">
            <a:avLst/>
          </a:prstGeom>
          <a:noFill/>
          <a:ln w="57150">
            <a:solidFill>
              <a:srgbClr val="FF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9331" y="1166219"/>
            <a:ext cx="7345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осмонавты </a:t>
            </a:r>
            <a:r>
              <a:rPr lang="ru-RU" sz="2000" b="1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- обеспечивают безопасность России в космосе</a:t>
            </a:r>
            <a:r>
              <a:rPr lang="ru-RU" sz="2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D0DF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75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5896" y="1868178"/>
            <a:ext cx="8160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D0DF7"/>
                </a:solidFill>
              </a:rPr>
              <a:t/>
            </a:r>
            <a:br>
              <a:rPr lang="ru-RU" dirty="0" smtClean="0">
                <a:solidFill>
                  <a:srgbClr val="0D0DF7"/>
                </a:solidFill>
              </a:rPr>
            </a:br>
            <a:endParaRPr lang="ru-RU" dirty="0">
              <a:solidFill>
                <a:srgbClr val="0D0DF7"/>
              </a:solidFill>
            </a:endParaRPr>
          </a:p>
        </p:txBody>
      </p:sp>
      <p:pic>
        <p:nvPicPr>
          <p:cNvPr id="2054" name="Picture 6" descr="https://versiya.info/uploads/posts/2018-09/1536747160_kmo_085447_09406_1_t218_225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6" y="1868177"/>
            <a:ext cx="7627506" cy="42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2306" y="721602"/>
            <a:ext cx="7242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Космонавты - обеспечивают безопасность России в космосе.</a:t>
            </a:r>
          </a:p>
        </p:txBody>
      </p:sp>
    </p:spTree>
    <p:extLst>
      <p:ext uri="{BB962C8B-B14F-4D97-AF65-F5344CB8AC3E}">
        <p14:creationId xmlns:p14="http://schemas.microsoft.com/office/powerpoint/2010/main" val="33769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4517" y="1182231"/>
            <a:ext cx="73901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В вооружённых силах Российской федерации трудится очень много людей для того, чтобы обеспечить мир и порядок в нашей стране. </a:t>
            </a:r>
            <a:endParaRPr lang="ru-RU" sz="2800" b="1" dirty="0" smtClean="0">
              <a:solidFill>
                <a:srgbClr val="0D0DF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Скажем им</a:t>
            </a:r>
          </a:p>
          <a:p>
            <a:r>
              <a:rPr lang="ru-RU" sz="28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ОГРОМНОЕ </a:t>
            </a: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6060" y="6355830"/>
            <a:ext cx="4492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Использованы источники интернета</a:t>
            </a:r>
            <a:endParaRPr lang="ru-RU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ry-po-rossii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01780" y="2857500"/>
            <a:ext cx="3140439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9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96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0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https://mv-schapov.ru/media/CACHE/images/projects/e22c4e1b-5e2d-4546-b3f6-e81f60ff123a/454b3e8ef31dfc36f0991dd88bc500c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 t="-1" r="19532" b="-2983"/>
          <a:stretch/>
        </p:blipFill>
        <p:spPr bwMode="auto">
          <a:xfrm>
            <a:off x="4425843" y="122408"/>
            <a:ext cx="4684428" cy="4749395"/>
          </a:xfrm>
          <a:prstGeom prst="rect">
            <a:avLst/>
          </a:prstGeom>
          <a:noFill/>
          <a:ln w="57150">
            <a:solidFill>
              <a:srgbClr val="FF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0717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5879" cy="6858000"/>
          </a:xfrm>
          <a:prstGeom prst="rect">
            <a:avLst/>
          </a:prstGeom>
        </p:spPr>
      </p:pic>
      <p:pic>
        <p:nvPicPr>
          <p:cNvPr id="5122" name="Picture 2" descr="http://samara-gerb.ru/d/p1020818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39" y="2401296"/>
            <a:ext cx="4835858" cy="3792830"/>
          </a:xfrm>
          <a:prstGeom prst="rect">
            <a:avLst/>
          </a:prstGeom>
          <a:noFill/>
          <a:ln w="57150">
            <a:solidFill>
              <a:srgbClr val="0D0DF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7777" y="644578"/>
            <a:ext cx="2230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Флаг России</a:t>
            </a:r>
            <a:endParaRPr lang="ru-RU" sz="2800" b="1" dirty="0">
              <a:solidFill>
                <a:srgbClr val="0D0D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5753" y="1077857"/>
            <a:ext cx="27405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Белый цвет – березка.</a:t>
            </a:r>
          </a:p>
          <a:p>
            <a:r>
              <a:rPr lang="ru-RU" sz="2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Синий – неба цвет.</a:t>
            </a:r>
          </a:p>
          <a:p>
            <a:r>
              <a:rPr lang="ru-RU" sz="2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Красная полоска- </a:t>
            </a:r>
          </a:p>
          <a:p>
            <a:r>
              <a:rPr lang="ru-RU" sz="2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Солнечный рассвет.</a:t>
            </a:r>
            <a:endParaRPr lang="ru-RU" sz="2000" b="1" dirty="0">
              <a:solidFill>
                <a:srgbClr val="0D0DF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5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199" y="547924"/>
            <a:ext cx="35636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Армия сильна и непобедима, потому что защищает родину на суше, в море и в небе.</a:t>
            </a:r>
          </a:p>
        </p:txBody>
      </p:sp>
      <p:pic>
        <p:nvPicPr>
          <p:cNvPr id="4098" name="Picture 2" descr="https://static.mk.ru/upload/entities/2019/02/23/12/articles/facebookPicture/4f/82/d5/9d/0f95e630fb17d0f212da55e3db5326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5" y="3410455"/>
            <a:ext cx="4246237" cy="2830825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culture.ru/storage/images/7ca45d0d9d1e378f2338457334d35046/fd037d34c02dc7fadb9383a20f7105f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35" y="3579464"/>
            <a:ext cx="3560163" cy="2492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C187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hototass2.cdnvideo.ru/width/1200_4ce85301/tass/m2/uploads/i/20170626/45181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33" y="754210"/>
            <a:ext cx="3984365" cy="265624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89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4209" y="490215"/>
            <a:ext cx="816487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Защитники Отечества – это воины, которые защищают свой народ, свою Родину, Отечество от врагов. Это армия. 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У каждого народа есть своя армия. В России тоже есть армия. И она не раз защищала свой народ от захватчиков. </a:t>
            </a:r>
          </a:p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В настоящее время Вооруженные Силы России состоят из родов войск:</a:t>
            </a:r>
          </a:p>
          <a:p>
            <a:pPr lvl="0"/>
            <a:r>
              <a:rPr lang="ru-RU" sz="2800" b="1" dirty="0" smtClean="0">
                <a:solidFill>
                  <a:srgbClr val="0B717F"/>
                </a:solidFill>
                <a:latin typeface="Times New Roman" pitchFamily="18" charset="0"/>
                <a:cs typeface="Times New Roman" pitchFamily="18" charset="0"/>
              </a:rPr>
              <a:t>-Сухопутные войска</a:t>
            </a:r>
          </a:p>
          <a:p>
            <a:pPr lvl="0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-Военно-воздушные силы</a:t>
            </a:r>
          </a:p>
          <a:p>
            <a:pPr lvl="0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-Военно-Морской Флот</a:t>
            </a:r>
          </a:p>
          <a:p>
            <a:pPr lvl="0"/>
            <a:r>
              <a:rPr lang="ru-RU" sz="28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-Воздушно-десантные войска</a:t>
            </a:r>
          </a:p>
          <a:p>
            <a:pPr lvl="0"/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-Космические войска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17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4" name="Picture 2" descr="G:\642d7b6d1afddebe0850f8cd8fb0e138.jpg"/>
          <p:cNvPicPr>
            <a:picLocks noChangeAspect="1" noChangeArrowheads="1"/>
          </p:cNvPicPr>
          <p:nvPr/>
        </p:nvPicPr>
        <p:blipFill>
          <a:blip r:embed="rId3" cstate="print"/>
          <a:srcRect l="52727"/>
          <a:stretch>
            <a:fillRect/>
          </a:stretch>
        </p:blipFill>
        <p:spPr bwMode="auto">
          <a:xfrm>
            <a:off x="5391716" y="910767"/>
            <a:ext cx="3148589" cy="499535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79685" y="1225986"/>
            <a:ext cx="5006715" cy="461697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/>
              <a:buNone/>
            </a:pPr>
            <a:r>
              <a:rPr lang="ru-RU" sz="7000" b="1" dirty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7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оссийский воин бережёт </a:t>
            </a:r>
          </a:p>
          <a:p>
            <a:pPr>
              <a:buFont typeface="Wingdings 2"/>
              <a:buNone/>
            </a:pPr>
            <a:r>
              <a:rPr lang="ru-RU" sz="7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Родной страны покой и славу! </a:t>
            </a:r>
          </a:p>
          <a:p>
            <a:pPr>
              <a:buFont typeface="Wingdings 2"/>
              <a:buNone/>
            </a:pPr>
            <a:r>
              <a:rPr lang="ru-RU" sz="7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Он на посту – и наш народ </a:t>
            </a:r>
          </a:p>
          <a:p>
            <a:pPr>
              <a:buFont typeface="Wingdings 2"/>
              <a:buNone/>
            </a:pPr>
            <a:r>
              <a:rPr lang="ru-RU" sz="7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Гордится Армией по праву. </a:t>
            </a:r>
          </a:p>
          <a:p>
            <a:pPr>
              <a:buFont typeface="Wingdings 2"/>
              <a:buNone/>
            </a:pPr>
            <a:r>
              <a:rPr lang="ru-RU" sz="7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Wingdings 2"/>
              <a:buNone/>
            </a:pPr>
            <a:r>
              <a:rPr lang="ru-RU" sz="7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Спокойно дети пусть растут </a:t>
            </a:r>
          </a:p>
          <a:p>
            <a:pPr>
              <a:buFont typeface="Wingdings 2"/>
              <a:buNone/>
            </a:pPr>
            <a:r>
              <a:rPr lang="ru-RU" sz="7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В Российской солнечной Отчизне </a:t>
            </a:r>
          </a:p>
          <a:p>
            <a:pPr>
              <a:buFont typeface="Wingdings 2"/>
              <a:buNone/>
            </a:pPr>
            <a:r>
              <a:rPr lang="ru-RU" sz="7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Он охраняет мирный труд, </a:t>
            </a:r>
          </a:p>
          <a:p>
            <a:pPr>
              <a:buFont typeface="Wingdings 2"/>
              <a:buNone/>
            </a:pPr>
            <a:r>
              <a:rPr lang="ru-RU" sz="7000" b="1" dirty="0" smtClean="0">
                <a:solidFill>
                  <a:srgbClr val="0D0DF7"/>
                </a:solidFill>
                <a:latin typeface="Times New Roman" pitchFamily="18" charset="0"/>
                <a:cs typeface="Times New Roman" pitchFamily="18" charset="0"/>
              </a:rPr>
              <a:t>Прекрасный труд во имя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177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1442</TotalTime>
  <Words>639</Words>
  <Application>Microsoft Office PowerPoint</Application>
  <PresentationFormat>Экран (4:3)</PresentationFormat>
  <Paragraphs>102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Литейная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SENSEY</cp:lastModifiedBy>
  <cp:revision>175</cp:revision>
  <dcterms:created xsi:type="dcterms:W3CDTF">2013-11-19T05:52:05Z</dcterms:created>
  <dcterms:modified xsi:type="dcterms:W3CDTF">2020-03-15T12:43:49Z</dcterms:modified>
</cp:coreProperties>
</file>