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9" r:id="rId7"/>
    <p:sldId id="275" r:id="rId8"/>
    <p:sldId id="290" r:id="rId9"/>
    <p:sldId id="305" r:id="rId10"/>
    <p:sldId id="304" r:id="rId11"/>
    <p:sldId id="291" r:id="rId12"/>
    <p:sldId id="289" r:id="rId13"/>
    <p:sldId id="292" r:id="rId14"/>
    <p:sldId id="288" r:id="rId15"/>
    <p:sldId id="293" r:id="rId16"/>
    <p:sldId id="302" r:id="rId17"/>
    <p:sldId id="301" r:id="rId18"/>
    <p:sldId id="300" r:id="rId19"/>
    <p:sldId id="299" r:id="rId20"/>
    <p:sldId id="298" r:id="rId21"/>
    <p:sldId id="297" r:id="rId22"/>
    <p:sldId id="296" r:id="rId23"/>
    <p:sldId id="295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8070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150" y="1520826"/>
            <a:ext cx="4927600" cy="2671763"/>
          </a:xfrm>
          <a:effectLst>
            <a:outerShdw blurRad="50800" dist="38100" sx="96000" sy="96000" algn="l" rotWithShape="0">
              <a:prstClr val="black">
                <a:alpha val="97000"/>
              </a:prstClr>
            </a:outerShdw>
          </a:effectLst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53000"/>
                    </a:schemeClr>
                  </a:glow>
                  <a:outerShdw dist="22860" dir="16080000" sx="101000" sy="101000" algn="tl" rotWithShape="0">
                    <a:schemeClr val="tx1">
                      <a:alpha val="68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3735" y="5065714"/>
            <a:ext cx="58293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>
                      <a:alpha val="2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2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1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8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3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4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9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7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0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5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90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25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150" y="1520826"/>
            <a:ext cx="4927600" cy="2671763"/>
          </a:xfrm>
          <a:effectLst>
            <a:outerShdw blurRad="50800" dist="38100" sx="96000" sy="96000" algn="l" rotWithShape="0">
              <a:prstClr val="black">
                <a:alpha val="97000"/>
              </a:prstClr>
            </a:outerShdw>
          </a:effectLst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53000"/>
                    </a:schemeClr>
                  </a:glow>
                  <a:outerShdw dist="22860" dir="16080000" sx="101000" sy="101000" algn="tl" rotWithShape="0">
                    <a:schemeClr val="tx1">
                      <a:alpha val="68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3735" y="5065714"/>
            <a:ext cx="58293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>
                      <a:alpha val="2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34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5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78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52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8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04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4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64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150" y="1520826"/>
            <a:ext cx="4927600" cy="2671763"/>
          </a:xfrm>
          <a:effectLst>
            <a:outerShdw blurRad="50800" dist="38100" sx="96000" sy="96000" algn="l" rotWithShape="0">
              <a:prstClr val="black">
                <a:alpha val="97000"/>
              </a:prstClr>
            </a:outerShdw>
          </a:effectLst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53000"/>
                    </a:schemeClr>
                  </a:glow>
                  <a:outerShdw dist="22860" dir="16080000" sx="101000" sy="101000" algn="tl" rotWithShape="0">
                    <a:schemeClr val="tx1">
                      <a:alpha val="68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3735" y="5065714"/>
            <a:ext cx="58293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>
                      <a:alpha val="2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34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5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78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5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4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84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4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4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64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150" y="1520826"/>
            <a:ext cx="4927600" cy="2671763"/>
          </a:xfrm>
          <a:effectLst>
            <a:outerShdw blurRad="50800" dist="38100" sx="96000" sy="96000" algn="l" rotWithShape="0">
              <a:prstClr val="black">
                <a:alpha val="97000"/>
              </a:prstClr>
            </a:outerShdw>
          </a:effectLst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53000"/>
                    </a:schemeClr>
                  </a:glow>
                  <a:outerShdw dist="22860" dir="16080000" sx="101000" sy="101000" algn="tl" rotWithShape="0">
                    <a:schemeClr val="tx1">
                      <a:alpha val="68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3735" y="5065714"/>
            <a:ext cx="58293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>
                      <a:alpha val="2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34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2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5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2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52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8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4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4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64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150" y="1520826"/>
            <a:ext cx="4927600" cy="2671763"/>
          </a:xfrm>
          <a:effectLst>
            <a:outerShdw blurRad="50800" dist="38100" sx="96000" sy="96000" algn="l" rotWithShape="0">
              <a:prstClr val="black">
                <a:alpha val="97000"/>
              </a:prstClr>
            </a:outerShdw>
          </a:effectLst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53000"/>
                    </a:schemeClr>
                  </a:glow>
                  <a:outerShdw dist="22860" dir="16080000" sx="101000" sy="101000" algn="tl" rotWithShape="0">
                    <a:schemeClr val="tx1">
                      <a:alpha val="68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3735" y="5065714"/>
            <a:ext cx="58293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>
                      <a:alpha val="2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34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2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5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42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78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52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84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4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4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6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8EA2-E1B3-40CF-99DC-020312789E9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B163-8467-47B5-BECE-0963EBB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8EA2-E1B3-40CF-99DC-020312789E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B163-8467-47B5-BECE-0963EBB64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3" y="-3837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4755" y="1451638"/>
            <a:ext cx="6265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 w="10160">
                  <a:solidFill>
                    <a:prstClr val="black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prstClr val="white">
                      <a:alpha val="53000"/>
                    </a:prstClr>
                  </a:glow>
                  <a:outerShdw dist="22860" dir="16080000" sx="101000" sy="101000" algn="tl" rotWithShape="0">
                    <a:prstClr val="black">
                      <a:alpha val="68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Проект</a:t>
            </a:r>
            <a:r>
              <a:rPr lang="uk-UA" sz="4800" b="1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white">
                      <a:alpha val="53000"/>
                    </a:prstClr>
                  </a:glow>
                  <a:outerShdw dist="22860" dir="16080000" sx="101000" sy="101000" algn="tl" rotWithShape="0">
                    <a:prstClr val="black">
                      <a:alpha val="68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uk-UA" sz="4800" b="1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white">
                      <a:alpha val="53000"/>
                    </a:prstClr>
                  </a:glow>
                  <a:outerShdw dist="22860" dir="16080000" sx="101000" sy="101000" algn="tl" rotWithShape="0">
                    <a:prstClr val="black">
                      <a:alpha val="68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uk-UA" sz="4000" b="1" dirty="0">
                <a:ln w="10160">
                  <a:solidFill>
                    <a:prstClr val="black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prstClr val="white">
                      <a:alpha val="53000"/>
                    </a:prstClr>
                  </a:glow>
                  <a:outerShdw dist="22860" dir="16080000" sx="101000" sy="101000" algn="tl" rotWithShape="0">
                    <a:prstClr val="black">
                      <a:alpha val="68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«</a:t>
            </a:r>
            <a:r>
              <a:rPr lang="uk-UA" sz="4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prstClr val="white">
                      <a:alpha val="53000"/>
                    </a:prstClr>
                  </a:glow>
                  <a:outerShdw dist="22860" dir="16080000" sx="101000" sy="101000" algn="tl" rotWithShape="0">
                    <a:prstClr val="black">
                      <a:alpha val="68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ДЕТЯМ О ВЕЛИКОЙ ОТЕЧЕСТВЕННОЙ  ВОЙНЕ»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5181" y="5380672"/>
            <a:ext cx="6982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  <a:latin typeface="Open Sans"/>
              </a:rPr>
              <a:t>Воспитатель: </a:t>
            </a:r>
            <a:r>
              <a:rPr lang="ru-RU" b="1" dirty="0" err="1" smtClean="0">
                <a:solidFill>
                  <a:srgbClr val="FFFF00"/>
                </a:solidFill>
                <a:latin typeface="Open Sans"/>
              </a:rPr>
              <a:t>Овчинникова</a:t>
            </a:r>
            <a:r>
              <a:rPr lang="ru-RU" b="1" dirty="0" smtClean="0">
                <a:solidFill>
                  <a:srgbClr val="FFFF00"/>
                </a:solidFill>
                <a:latin typeface="Open Sans"/>
              </a:rPr>
              <a:t> Н.В.</a:t>
            </a:r>
          </a:p>
          <a:p>
            <a:pPr algn="ctr"/>
            <a:endParaRPr lang="ru-RU" b="1" dirty="0">
              <a:solidFill>
                <a:srgbClr val="FFFF00"/>
              </a:solidFill>
              <a:latin typeface="Open Sans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Open Sans"/>
              </a:rPr>
              <a:t>                                        </a:t>
            </a:r>
            <a:r>
              <a:rPr lang="ru-RU" b="1" dirty="0" err="1" smtClean="0">
                <a:solidFill>
                  <a:srgbClr val="FFFF00"/>
                </a:solidFill>
                <a:latin typeface="Open Sans"/>
              </a:rPr>
              <a:t>с.Шаралдай</a:t>
            </a:r>
            <a:r>
              <a:rPr lang="ru-RU" b="1" dirty="0" smtClean="0">
                <a:solidFill>
                  <a:srgbClr val="FFFF00"/>
                </a:solidFill>
                <a:latin typeface="Open Sans"/>
              </a:rPr>
              <a:t> </a:t>
            </a:r>
          </a:p>
          <a:p>
            <a:endParaRPr lang="ru-RU" b="1" dirty="0">
              <a:solidFill>
                <a:srgbClr val="FFFF00"/>
              </a:solidFill>
              <a:latin typeface="Open Sans"/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                            2020г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34" name="Picture 10" descr="http://1.bp.blogspot.com/-b6C2W9UFK_0/U2AAsiomQTI/AAAAAAAAKrQ/ZF53T1O6qdI/s1600/0_75af3_e2a4aad2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6" y="3568499"/>
            <a:ext cx="2996251" cy="8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40168" y="182840"/>
            <a:ext cx="540268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МБДОУ  «</a:t>
            </a:r>
            <a:r>
              <a:rPr lang="ru-RU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Шаралдайский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детский сад «Березка»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Мухоршибирский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район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Республика Бурятия</a:t>
            </a:r>
            <a:endParaRPr lang="ru-RU" sz="16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36" name="Picture 12" descr="http://ds40.baranovichi.edu.by/be/sm.aspx?guid=47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" y="422729"/>
            <a:ext cx="3145770" cy="31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8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97346"/>
            <a:ext cx="9015211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66FF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66FF66"/>
                </a:solidFill>
                <a:latin typeface="Times New Roman"/>
                <a:ea typeface="Times New Roman"/>
                <a:cs typeface="Times New Roman"/>
              </a:rPr>
              <a:t>План работы:</a:t>
            </a:r>
            <a:endParaRPr lang="ru-RU" sz="2000" dirty="0">
              <a:solidFill>
                <a:srgbClr val="66FF66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 этап:  Подготовительный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(январь)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 определение темы проекта,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 формулирование целей и задач проекта,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 подбор необходимого материала.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 этап:  Основной (реализация проекта)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(январь- май)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НОД, беседы, анкетирование, викторины, выставки рисунков и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военной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техники, чтение художественной  литературы,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разучивание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стихотворений,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просмотр фильмов 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презентаций и мультфильмов на военную тематику, праздники посвященные защитникам отечества и дню победы.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3 этап: Заключительный (май)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 проведение праздника посвященному дню победы,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 презентация проекта,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 оформление выставки.</a:t>
            </a:r>
            <a:endParaRPr lang="ru-RU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498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761651"/>
              </p:ext>
            </p:extLst>
          </p:nvPr>
        </p:nvGraphicFramePr>
        <p:xfrm>
          <a:off x="173865" y="966508"/>
          <a:ext cx="8545132" cy="293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566"/>
                <a:gridCol w="4272566"/>
              </a:tblGrid>
              <a:tr h="7339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9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9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9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9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7186" y="134519"/>
            <a:ext cx="800270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66FF66"/>
                </a:solidFill>
                <a:latin typeface="Times New Roman"/>
                <a:ea typeface="Times New Roman"/>
              </a:rPr>
              <a:t>Перспективный план по патриотическому воспитанию </a:t>
            </a:r>
            <a:endParaRPr lang="ru-RU" sz="2400" b="1" dirty="0" smtClean="0">
              <a:solidFill>
                <a:srgbClr val="66FF66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solidFill>
                  <a:srgbClr val="66FF66"/>
                </a:solidFill>
                <a:latin typeface="Times New Roman"/>
                <a:ea typeface="Times New Roman"/>
              </a:rPr>
              <a:t>Виды </a:t>
            </a:r>
            <a:r>
              <a:rPr lang="ru-RU" sz="2400" b="1" dirty="0">
                <a:solidFill>
                  <a:srgbClr val="66FF66"/>
                </a:solidFill>
                <a:latin typeface="Times New Roman"/>
                <a:ea typeface="Times New Roman"/>
              </a:rPr>
              <a:t>детской деятельности</a:t>
            </a:r>
            <a:endParaRPr lang="ru-RU" sz="2400" b="1" dirty="0">
              <a:solidFill>
                <a:srgbClr val="66FF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238" y="1532541"/>
            <a:ext cx="5269317" cy="420115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1.Беседа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 детьми «Что я знаю о войне?»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.Рассматривание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фотографий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«Фотохроника военных дней»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3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.Чтение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стихотворений: «Мать - Земля»</a:t>
            </a:r>
            <a:r>
              <a:rPr lang="ru-RU" sz="2000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Я.Абидов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, «Навек запомни» М.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Исаковский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4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НОД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«Российский флаг»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.Сбор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и анализ литературы по данной теме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.Беседа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 детьми «Что я знаю о войне?»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.Чтение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рассказа: «Таежный подарок».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8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.Познавательная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беседа: О Великой Отечественной войне,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1599" y="1154408"/>
            <a:ext cx="411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914400" y="1900269"/>
          <a:ext cx="731520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5200"/>
              </a:tblGrid>
              <a:tr h="195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Старшая подгруппа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1.Рассказ-беседа «Женщины на защите отечества»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2.Чтение рассказов: «Иришка - пулеметчица».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3.Чтение стихотворений: «Братские могилы»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4.В. Высоцкий, «Советский воин».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5.НОД «Наша родина»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6.Беседа «Великая Отечественная война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изобразительном искусстве».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</a:t>
                      </a:r>
                      <a:r>
                        <a:rPr lang="en-GB" sz="1400">
                          <a:effectLst/>
                        </a:rPr>
                        <a:t>одготовительная </a:t>
                      </a:r>
                      <a:r>
                        <a:rPr lang="ru-RU" sz="1400">
                          <a:effectLst/>
                        </a:rPr>
                        <a:t>под</a:t>
                      </a:r>
                      <a:r>
                        <a:rPr lang="en-GB" sz="1400">
                          <a:effectLst/>
                        </a:rPr>
                        <a:t>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1.НОД «Наша родина»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2.Рассказ-беседа «Женщины на защите отечества»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3.Слушание песен о войне: «Священная война» сл. В. Лебедева-Кумача, «День Победы» Д. 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Тухманова</a:t>
                      </a:r>
                      <a:r>
                        <a:rPr lang="ru-RU" sz="1400" dirty="0">
                          <a:effectLst/>
                        </a:rPr>
                        <a:t>, М. </a:t>
                      </a:r>
                      <a:r>
                        <a:rPr lang="ru-RU" sz="1400" dirty="0" err="1">
                          <a:effectLst/>
                        </a:rPr>
                        <a:t>Блантера</a:t>
                      </a:r>
                      <a:r>
                        <a:rPr lang="ru-RU" sz="1400" dirty="0">
                          <a:effectLst/>
                        </a:rPr>
                        <a:t> «Катюша», В. </a:t>
                      </a:r>
                      <a:r>
                        <a:rPr lang="ru-RU" sz="1400" dirty="0" err="1">
                          <a:effectLst/>
                        </a:rPr>
                        <a:t>Алкина</a:t>
                      </a:r>
                      <a:r>
                        <a:rPr lang="ru-RU" sz="1400" dirty="0">
                          <a:effectLst/>
                        </a:rPr>
                        <a:t> «Прощание славянки».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4.Чтение художественных произведений: Л. Кассиль «Памятник солдату», «Твои защитники»; С. </a:t>
                      </a:r>
                      <a:r>
                        <a:rPr lang="ru-RU" sz="1400" dirty="0" err="1">
                          <a:effectLst/>
                        </a:rPr>
                        <a:t>Баруздин</a:t>
                      </a:r>
                      <a:r>
                        <a:rPr lang="ru-RU" sz="1400" dirty="0">
                          <a:effectLst/>
                        </a:rPr>
                        <a:t> «Рассказы о войне»; С. Михалков «День Победы»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5.Беседа с детьми «Подвиг на войне»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" y="103707"/>
            <a:ext cx="5802488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ОСНОВНОЙ ЭТАП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1.Рассказ-беседа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«Женщины на защите отечества»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2.Чтение рассказов: «Иришка - пулеметчица».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3.Чтение стихотворений: «Братские могилы» 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4.В. Высоцкий, «Советский воин».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5.НОД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«Детям о войне»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6.Беседа «Великая Отечественная война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в изобразительном искусстве»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.Слушание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песен о войне: «Священная война» сл. В. Лебедева-Кумача, «День Победы» Д. </a:t>
            </a:r>
            <a:r>
              <a:rPr lang="en-GB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Тухманова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, М. 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Блантера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«Катюша», В. 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Алкина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«Прощание славянки».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8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.Чтение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художественных произведений: Л. Кассиль «Памятник солдату», «Твои защитники»; С. 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Баруздин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«Рассказы о войне»; С. Михалков «День Победы»</a:t>
            </a:r>
            <a:endParaRPr lang="ru-RU" sz="12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9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.Беседа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с детьми «Подвиг на войне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600" y="341422"/>
            <a:ext cx="748211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1.НОД «Сталинградская битва»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2. Рассказ-беседа «Четвероногие помощники на фронте».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3. Чтение рассказов: «Почему Армия родная» А. Митяев. 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Рассматривание открыток, иллюстраций с изображением памятников воинам, обелисков</a:t>
            </a:r>
            <a:endParaRPr lang="ru-RU" sz="1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Прослушивание музыкальных произведений: марши – Г. Свиридов «Военный марш», В. Агапкин «Прощание славянки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Рисование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«Наша армия родная», </a:t>
            </a:r>
            <a:endParaRPr lang="ru-RU" sz="2000" dirty="0" smtClean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.Аппликация открытки «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День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защитника отечества».</a:t>
            </a:r>
            <a:endParaRPr lang="ru-RU" sz="2000" dirty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.Лепка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«Военная техника».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8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.Чтение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А. Митяев «Почему Армия всем родная».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9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.Просмотр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альбома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«Боевая техника войны»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10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Муз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 развитие: Ф. Шуберт «Военный марш», А. Пахмутова «Богатырская наша сила».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11.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Физкультурный досуг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Быть мужчиной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532" y="539484"/>
            <a:ext cx="6993467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1..Чтение художественной литературы: Л. Кассиль «Твои защитники».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2.Рассматривание репродукций художников, посвященных эпизодам Великой Отечественной войны: «Отдых после боя», «Возвращение домой» (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В.Штраних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Костецкий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и др.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Беседа на тему « Города-герои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4.Чтение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художественной литературы: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Бражнина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«Шинель»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5.Коллективная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работа по лепке «Военная техника»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Исполнение сюжетно-ролевых игр «Моряки».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7.Слушание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музыки Б. Мокроусов «Марш защитников Москвы»,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8.Разучивание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стихотворений,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9.Чтение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произведений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С.П.Алексеев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«Брестская крепость».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10.Дидактическая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 «Найди город на карте», «О каком городе говорю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11. Участие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международной акции «Читаем детям о войне» (экскурсия в библиотеку).</a:t>
            </a:r>
          </a:p>
        </p:txBody>
      </p:sp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000" y="644857"/>
            <a:ext cx="69160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Создание презентации для детей «Маленький солдат» 1.НОД «Дети-герои Великой Отечественной войны»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2.Рассматривание тематического альбома с  фотографиями «Дети-герои Великой Отечественной войны»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Выставка рисунков «Никто не забыт, ничто не забыто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.Речевое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развитие: пересказ рассказа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Л.Кассиля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«Сестра», разучивание стихотворений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5.Музыкальное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развитие: прослушивание произведений.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Рассказывание о письмах с фронта, приходящих в годы ВОВ в семьи воспитанников.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7.Оформление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книжного уголка  «Войны священные страницы навеки в памяти людской»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8.Участие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международной акции «Читаем детям о войне» (экскурсия в библиотеку).</a:t>
            </a:r>
          </a:p>
          <a:p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914400" y="1707483"/>
          <a:ext cx="7315200" cy="4311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5200"/>
              </a:tblGrid>
              <a:tr h="626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1.Организация мини-музея «Полочка боевой славы».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НОД «Труженики тыла»</a:t>
                      </a:r>
                      <a:r>
                        <a:rPr lang="en-GB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3.Рассказывание о письмах с фронта, приходящих в годы ВОВ в семьи.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4.Лепка «Военные награды»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5.Конкурс поделок «Этих дней не смолкнет слава»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r>
                        <a:rPr lang="ru-RU" sz="1400">
                          <a:effectLst/>
                        </a:rPr>
                        <a:t> . Встреча с  детьми военного времени.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 Социально-значимая акция «Сад Памяти»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Подготовительная </a:t>
                      </a:r>
                      <a:r>
                        <a:rPr lang="ru-RU" sz="1400">
                          <a:effectLst/>
                        </a:rPr>
                        <a:t>под</a:t>
                      </a:r>
                      <a:r>
                        <a:rPr lang="en-GB" sz="1400">
                          <a:effectLst/>
                        </a:rPr>
                        <a:t>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4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1.Познавательная беседа «Великая Отечественная война: лица победы, дети войны».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2.НОД «Труженики тыла»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3.Чтение из сборника рассказов «Дети — герои Великой Отечественной войны»;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4.Аппликация «Открытка с тюльпанами»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5.Дидактическая игра «Ордена и медали»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6.Лепка «Военные награды»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7.Музыкальное развитие: разучивание песни «Солнечный круг» А. Александрова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 </a:t>
                      </a:r>
                      <a:r>
                        <a:rPr lang="ru-RU" sz="1200" dirty="0">
                          <a:effectLst/>
                        </a:rPr>
                        <a:t>Конкурс поделок «Этих дней не смолкнет слава»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r>
                        <a:rPr lang="ru-RU" sz="1400" dirty="0">
                          <a:effectLst/>
                        </a:rPr>
                        <a:t>. . Встреча с  детьми военного времени.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 Социально-значимая акция «Сад Памяти»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2051" y="465583"/>
            <a:ext cx="65983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НОД «Труженики тыла» 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.Рассказывание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письмах с фронта, приходящих в годы ВОВ в семьи.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.Лепка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«Военные награды»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.Конкурс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поделок «Этих дней не смолкнет слава»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Встреча с  детьми военного времени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.Познавательная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беседа «Великая Отечественная война: лица победы, дети войны».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.Чтение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сборника рассказов «Дети — герои Великой Отечественной войны»;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.Аппликация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«Открытка с тюльпанами»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.Дидактическая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«Ордена и медали»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10.Музыкальное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развитие: разучивание песни «Солнечный круг» А. Александрова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поделок «Этих дней не смолкнет слава»</a:t>
            </a:r>
          </a:p>
          <a:p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1227" y="386435"/>
            <a:ext cx="385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558" y="1037441"/>
            <a:ext cx="61411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1.НОД «Спасибо за Победу!»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2.Музыкальная деятельность. Слушание песен победы.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3.Создание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штендеров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Бессмертный полк.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4.Тематический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праздник посвященный «Дню Победы».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5.Возложение цветов к памятнику в «Парке Победы»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К.Паустовский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«Стальное колечко», И.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Туричин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«Крайний случай», Н.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Ходза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«Дорога жизни», С.Я. Маршак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«Мальчик из села Поповки».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.Рисование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«Мы едем на праздник с флагами и цветами», «Праздничный салют»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чтецов «Этот праздник со слезами на глазах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911" y="414026"/>
            <a:ext cx="8026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обеспечение: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1.Алешина Н.В. Патриотическое воспитание дошкольников [текст]: методические рекомендации/ Н.В. Алешина. – М.: ЦГЛ, 2005. – 205 с.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2.Веракса Н.Е. Проектная деятельность дошкольников. [текст]: пособие для педагогов дошкольных учреждений/ Н.Е.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А.Н.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– М.: издательство МОЗАИКА-СИНТЕЗ, 2008. - 112 с.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3.Еремеева В.Д. Мальчики и девочки. Учить по-разному, любить по-разному [текст]: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нейропедагогика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учителям, воспитателям, родителям, школьным психологам / В.Д.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– Учебная литература, 2008.–160 с.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4.Кондрыкинская Л.А. Дошкольникам о защитниках Отечества [текст]: методическое пособие по патриотическому воспитанию в ДОУ/.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Л.А.Кондрыкинская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– М.: ТЦ Сфера, 2006. - 192 с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5.Нечаева В.Г., Макарова Т.А. Нравственное воспитание в детском саду [текст]: для педагогов дошкольных учреждений/ В.Г. Нечаева, Т.А. Макарова – М.: Просвещение, 1984. – 272 с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Использованы источники интернета.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619" y="4053070"/>
            <a:ext cx="36520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6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img-fotki.yandex.ru/get/5303/svetlera.281/0_5b46e_9137f30d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16" y="143244"/>
            <a:ext cx="3777870" cy="39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4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911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8976" y="1169827"/>
            <a:ext cx="8358388" cy="3879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информационно-исследовательский.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долгосрочный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подготовительная группа,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родители, воспитатель,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руководитель, библиотекарь.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области: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речевая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социально–коммуникативная,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художественно–эстетическая.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971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Проект   «Детям о войне»</a:t>
            </a:r>
            <a:endParaRPr lang="en-US" sz="54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358" y="218251"/>
            <a:ext cx="8635284" cy="63401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Патриотическое чувство не возникает само по себе. Это </a:t>
            </a:r>
            <a:r>
              <a:rPr lang="ru-RU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r>
              <a:rPr lang="ru-RU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длительного</a:t>
            </a:r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целенаправленного воспитательного воздействия на человека, начиная с самого детства. В связи с этим проблема нравственно–патриотического воспитания детей дошкольного возраста становится одной из актуальных.</a:t>
            </a:r>
          </a:p>
          <a:p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В результате систематической, целенаправленной воспитательной работы у детей могут быть сформированы элементы гражданственности и патриотизма. Нельзя быть патриотом, не чувствуя личной связи с Родиной, не зная, как любили, берегли и защищали ее наши предки, наши отцы и деды. Не следует также забывать, что война является одним из наиболее важных исторических опытов и практик в формировании, воспроизводстве, воспитании и восприятии настоящего мужчины. Образ воина остается одним из ключевых символов мужественности. Особенно важно это для мальчиков в период взросления. Для нормального развития мальчикам необходимо, чтобы смутный образ настоящего мужчины постепенно становился реальностью, находя свое воплощение в конкретных людях. Причем очень важно, чтобы герои были своими, легко узнаваемыми, близкими. Тогда мальчишкам легче соотнести их с собой, легче на них равняться.</a:t>
            </a:r>
          </a:p>
          <a:p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Таким образом, было принято решение разработать и реализовать проект </a:t>
            </a:r>
          </a:p>
          <a:p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« Детям о Великой Отечественной войне».</a:t>
            </a:r>
            <a:r>
              <a:rPr lang="en-GB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Проект ориентирован в конечном итоге на решение одной главной проблемы: </a:t>
            </a:r>
            <a:r>
              <a:rPr lang="en-GB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на формирование у дошкольников </a:t>
            </a:r>
            <a:r>
              <a:rPr lang="en-GB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первичных представлений, представлений о  социокультурных ценностях нашего народа, об отечественных традициях и праздниках культуры.</a:t>
            </a:r>
            <a:endParaRPr lang="ru-RU" sz="20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8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21024" y="843677"/>
            <a:ext cx="7929282" cy="5293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основу данного проекта положены следующие идеи: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Дети проявляют интерес к социальной действительности, способны усваивать определенные знания о нем, что уже в дошкольном возрасте у ребенка появляется оценочное отношение к событиям, фактам,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явлениям.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Появилась необходимость конкретизировать понятие личностной ориентированности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применительно к содержанию ознакомления ребенка с окружающим, что привело к выходу на более широкую проблему - социализации личности ребенка, становление гражданственности и патриотизма.</a:t>
            </a:r>
          </a:p>
          <a:p>
            <a:r>
              <a:rPr lang="en-GB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    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17596"/>
            <a:ext cx="9144000" cy="64940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проект опирается на научные принципы ее построения: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принцип развивающего образования, целью которого является развитие ребенка. Развивающий характер образования реализуется через деятельность каждого ребенка в зоне его ближайшего развития;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сочетание принципа научной обоснованности и практической применимости;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единство воспитательных, развивающих и обучающих целей и задач процесса образования детей дошкольного возраста, в процессе реализации которых формируются такие знания, умения и навыки, которые имеют непосредственное отношение к развитию детей дошкольного возраста;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принцип интеграции образовательных областей в соответствии с возрастными возможностями и особенностями воспитанников, спецификой и возможностями образовательных областей;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решение программных образовательных задач в совместной деятельности взрослого и детей и самостоятельной деятельности детей не только в рамках непосредственно образовательной деятельности, но и при проведении режимных моментов в соответствии со спецификой дошкольного образования;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построение образовательного процесса на адекватных возрасту формах работы с детьми. Основной формой работы с детьми дошкольного возраста и ведущим видом деятельности для них является игра.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принципы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дифференциации и индивидуализации, непрерывности и системности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5626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9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8105" y="614870"/>
            <a:ext cx="8796272" cy="5940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условий для обогащения детей знаниями о ВОВ, воспитание патриотизма, чувства гордости за свою семью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Познакомить с историей Великой Отечественной войны, полной примеров величайшего героизма и мужества людей в борьбе за свободу Родины;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Подвести к восприятию художественных произведений о войне;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Уточнить знания о празднике Дне Победы, объяснить, почему он так назван и кого поздравляют в этот день.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Формировать нравственно-патриотические качества: храбрость, мужество, стремление защищать свою Родину.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Дать детям представление о том, что народ помнит и чтит память героев в Великой Отечественной войны1941-1945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честь героев слагают стихи и песни, воздвигают памятники.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Познакомить детей с боевыми наградами, которыми награждали воинов во время Великой Отечественной войны.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Организовать сотрудничество с родителями, оказывать поддержку и содействие семьям в воспитании у дошкольников патриотических чувств.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Формировать мнение о недопустимости повторения войны.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8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428" y="632296"/>
            <a:ext cx="7959143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Основные формы реализации проекта:</a:t>
            </a:r>
            <a:r>
              <a:rPr lang="en-GB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Экскурсии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, беседы, организация НОД, мини-выставки, составление рассказов, коллекционирование. знакомство с памятником, возложение цветов, </a:t>
            </a:r>
            <a:r>
              <a:rPr lang="en-GB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встречи с детьми войны, физкультурный досуг, консультации для родителей.</a:t>
            </a: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08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138" y="182126"/>
            <a:ext cx="8641724" cy="60385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Предполагаемый результат проекта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Пробуждение в детях интереса и уважения к истории России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Привлечение к совместной работе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родителей. Расширены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систематизированы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знания о Великой Отечественной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войне.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Сформировано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уважительное отношение к участникам войны, труженикам тыла; бережное отношение к семейным фотографиям и реликвиям (медали, грамоты и др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.).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Понимание важности праздника – Дня Победы в жизни российского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человека.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Усвоен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алгоритм создания проекта: постановка цели, поиск различных средств достижения цели, анализ полученных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результатов.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Оформление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выставки   детского творчества ко Дню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Победы.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Тематический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праздник «День Победы».</a:t>
            </a:r>
          </a:p>
        </p:txBody>
      </p:sp>
    </p:spTree>
    <p:extLst>
      <p:ext uri="{BB962C8B-B14F-4D97-AF65-F5344CB8AC3E}">
        <p14:creationId xmlns:p14="http://schemas.microsoft.com/office/powerpoint/2010/main" val="131498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5532" y="227018"/>
            <a:ext cx="6767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Продукты</a:t>
            </a:r>
            <a:r>
              <a:rPr lang="en-GB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проектной деятельности: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выставки детских рисунков,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фотографии занятий,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Оформление в приемной  «Уголок памяти </a:t>
            </a:r>
            <a:r>
              <a:rPr lang="en-GB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погибшим в годы ВОВ»,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конспекты занятий и тематических дней,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GB" sz="24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Тематический</a:t>
            </a:r>
            <a:r>
              <a:rPr lang="en-GB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праздник</a:t>
            </a:r>
            <a:r>
              <a:rPr lang="en-GB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en-GB" sz="24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День</a:t>
            </a:r>
            <a:r>
              <a:rPr lang="en-GB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Победы</a:t>
            </a:r>
            <a:r>
              <a:rPr lang="en-GB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Подборка художественной литературы – рассказов, стихов, пословиц и поговорок о войне,  военных, о мире, празднике 9 мая.</a:t>
            </a: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08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1424</Words>
  <Application>Microsoft Office PowerPoint</Application>
  <PresentationFormat>Экран (4:3)</PresentationFormat>
  <Paragraphs>185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Office Theme</vt:lpstr>
      <vt:lpstr>Тема Office</vt:lpstr>
      <vt:lpstr>1_Office Theme</vt:lpstr>
      <vt:lpstr>2_Office Theme</vt:lpstr>
      <vt:lpstr>3_Office Theme</vt:lpstr>
      <vt:lpstr>4_Office Theme</vt:lpstr>
      <vt:lpstr>Презентация PowerPoint</vt:lpstr>
      <vt:lpstr>Проект   «Детям о войне»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SENSEY</cp:lastModifiedBy>
  <cp:revision>25</cp:revision>
  <dcterms:created xsi:type="dcterms:W3CDTF">2018-04-28T16:26:06Z</dcterms:created>
  <dcterms:modified xsi:type="dcterms:W3CDTF">2020-03-15T12:28:30Z</dcterms:modified>
</cp:coreProperties>
</file>